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9" r:id="rId2"/>
    <p:sldId id="274" r:id="rId3"/>
    <p:sldId id="260" r:id="rId4"/>
    <p:sldId id="307" r:id="rId5"/>
    <p:sldId id="261" r:id="rId6"/>
    <p:sldId id="290" r:id="rId7"/>
    <p:sldId id="262" r:id="rId8"/>
    <p:sldId id="291" r:id="rId9"/>
    <p:sldId id="263" r:id="rId10"/>
    <p:sldId id="266" r:id="rId11"/>
    <p:sldId id="264" r:id="rId12"/>
    <p:sldId id="276" r:id="rId13"/>
    <p:sldId id="320" r:id="rId14"/>
    <p:sldId id="319" r:id="rId15"/>
    <p:sldId id="294" r:id="rId16"/>
    <p:sldId id="322" r:id="rId17"/>
    <p:sldId id="321" r:id="rId18"/>
    <p:sldId id="300" r:id="rId19"/>
    <p:sldId id="301" r:id="rId20"/>
    <p:sldId id="308" r:id="rId21"/>
    <p:sldId id="303" r:id="rId22"/>
    <p:sldId id="309" r:id="rId23"/>
    <p:sldId id="310" r:id="rId24"/>
    <p:sldId id="312" r:id="rId25"/>
    <p:sldId id="314" r:id="rId26"/>
    <p:sldId id="315" r:id="rId27"/>
    <p:sldId id="27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07" autoAdjust="0"/>
    <p:restoredTop sz="94694" autoAdjust="0"/>
  </p:normalViewPr>
  <p:slideViewPr>
    <p:cSldViewPr>
      <p:cViewPr varScale="1">
        <p:scale>
          <a:sx n="116" d="100"/>
          <a:sy n="116" d="100"/>
        </p:scale>
        <p:origin x="208" y="2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B1F14-2969-4234-94C2-84FB01E3AC7A}" type="datetimeFigureOut">
              <a:rPr lang="en-AU" smtClean="0"/>
              <a:t>14/1/22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5789E-32BF-4BCD-9509-3BAE69BCF054}" type="slidenum">
              <a:rPr lang="en-AU" smtClean="0"/>
              <a:t>‹#›</a:t>
            </a:fld>
            <a:endParaRPr lang="en-AU"/>
          </a:p>
        </p:txBody>
      </p:sp>
    </p:spTree>
    <p:extLst>
      <p:ext uri="{BB962C8B-B14F-4D97-AF65-F5344CB8AC3E}">
        <p14:creationId xmlns:p14="http://schemas.microsoft.com/office/powerpoint/2010/main" val="119235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58521322-EC31-0D49-B0CD-E25813AAD707}"/>
              </a:ext>
            </a:extLst>
          </p:cNvPr>
          <p:cNvPicPr>
            <a:picLocks noChangeAspect="1"/>
          </p:cNvPicPr>
          <p:nvPr userDrawn="1"/>
        </p:nvPicPr>
        <p:blipFill>
          <a:blip r:embed="rId2"/>
          <a:stretch>
            <a:fillRect/>
          </a:stretch>
        </p:blipFill>
        <p:spPr>
          <a:xfrm>
            <a:off x="0" y="0"/>
            <a:ext cx="1619672" cy="2075058"/>
          </a:xfrm>
          <a:prstGeom prst="rect">
            <a:avLst/>
          </a:prstGeom>
        </p:spPr>
      </p:pic>
    </p:spTree>
    <p:extLst>
      <p:ext uri="{BB962C8B-B14F-4D97-AF65-F5344CB8AC3E}">
        <p14:creationId xmlns:p14="http://schemas.microsoft.com/office/powerpoint/2010/main" val="28797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68311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90717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8"/>
          <p:cNvSpPr>
            <a:spLocks noGrp="1"/>
          </p:cNvSpPr>
          <p:nvPr>
            <p:ph type="ftr" sz="quarter" idx="11"/>
          </p:nvPr>
        </p:nvSpPr>
        <p:spPr>
          <a:xfrm>
            <a:off x="1403648" y="6356350"/>
            <a:ext cx="6336704" cy="365125"/>
          </a:xfrm>
        </p:spPr>
        <p:txBody>
          <a:bodyPr/>
          <a:lstStyle/>
          <a:p>
            <a:r>
              <a:rPr lang="en-AU" dirty="0"/>
              <a:t>© Len Bass, Paul Clements, Rick </a:t>
            </a:r>
            <a:r>
              <a:rPr lang="en-AU" dirty="0" err="1"/>
              <a:t>Kazman</a:t>
            </a:r>
            <a:r>
              <a:rPr lang="en-AU" dirty="0"/>
              <a:t>, distributed under Creative Commons Attribution License</a:t>
            </a:r>
          </a:p>
        </p:txBody>
      </p:sp>
      <p:pic>
        <p:nvPicPr>
          <p:cNvPr id="6" name="Picture 5">
            <a:extLst>
              <a:ext uri="{FF2B5EF4-FFF2-40B4-BE49-F238E27FC236}">
                <a16:creationId xmlns:a16="http://schemas.microsoft.com/office/drawing/2014/main" id="{3624B527-7C3C-974A-81D1-5BD34934439D}"/>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3171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t>14/1/22</a:t>
            </a:fld>
            <a:endParaRPr lang="en-AU"/>
          </a:p>
        </p:txBody>
      </p:sp>
      <p:sp>
        <p:nvSpPr>
          <p:cNvPr id="5" name="Footer Placeholder 4"/>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t>‹#›</a:t>
            </a:fld>
            <a:endParaRPr lang="en-AU"/>
          </a:p>
        </p:txBody>
      </p:sp>
      <p:pic>
        <p:nvPicPr>
          <p:cNvPr id="8" name="Picture 7">
            <a:extLst>
              <a:ext uri="{FF2B5EF4-FFF2-40B4-BE49-F238E27FC236}">
                <a16:creationId xmlns:a16="http://schemas.microsoft.com/office/drawing/2014/main" id="{89F372B8-2D54-2241-9852-8D87D186C25A}"/>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22593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457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268760"/>
            <a:ext cx="40386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pic>
        <p:nvPicPr>
          <p:cNvPr id="9" name="Picture 8">
            <a:extLst>
              <a:ext uri="{FF2B5EF4-FFF2-40B4-BE49-F238E27FC236}">
                <a16:creationId xmlns:a16="http://schemas.microsoft.com/office/drawing/2014/main" id="{FC449092-A599-2C4B-853A-8EC2847A0013}"/>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1935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7715200"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t>14/1/22</a:t>
            </a:fld>
            <a:endParaRPr lang="en-AU"/>
          </a:p>
        </p:txBody>
      </p:sp>
      <p:sp>
        <p:nvSpPr>
          <p:cNvPr id="8" name="Footer Placeholder 7"/>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t>‹#›</a:t>
            </a:fld>
            <a:endParaRPr lang="en-AU"/>
          </a:p>
        </p:txBody>
      </p:sp>
      <p:pic>
        <p:nvPicPr>
          <p:cNvPr id="11" name="Picture 10">
            <a:extLst>
              <a:ext uri="{FF2B5EF4-FFF2-40B4-BE49-F238E27FC236}">
                <a16:creationId xmlns:a16="http://schemas.microsoft.com/office/drawing/2014/main" id="{611F60AE-E88C-8B42-B405-EAC97D27D77E}"/>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13274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9592" y="274638"/>
            <a:ext cx="7787208"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t>14/1/22</a:t>
            </a:fld>
            <a:endParaRPr lang="en-AU"/>
          </a:p>
        </p:txBody>
      </p:sp>
      <p:sp>
        <p:nvSpPr>
          <p:cNvPr id="4" name="Footer Placeholder 3"/>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t>‹#›</a:t>
            </a:fld>
            <a:endParaRPr lang="en-AU"/>
          </a:p>
        </p:txBody>
      </p:sp>
      <p:pic>
        <p:nvPicPr>
          <p:cNvPr id="7" name="Picture 6">
            <a:extLst>
              <a:ext uri="{FF2B5EF4-FFF2-40B4-BE49-F238E27FC236}">
                <a16:creationId xmlns:a16="http://schemas.microsoft.com/office/drawing/2014/main" id="{F2BEEDD7-E361-CE44-B05E-D2EA08857301}"/>
              </a:ext>
            </a:extLst>
          </p:cNvPr>
          <p:cNvPicPr>
            <a:picLocks noChangeAspect="1"/>
          </p:cNvPicPr>
          <p:nvPr userDrawn="1"/>
        </p:nvPicPr>
        <p:blipFill>
          <a:blip r:embed="rId2"/>
          <a:stretch>
            <a:fillRect/>
          </a:stretch>
        </p:blipFill>
        <p:spPr>
          <a:xfrm>
            <a:off x="0" y="1"/>
            <a:ext cx="934116" cy="1196751"/>
          </a:xfrm>
          <a:prstGeom prst="rect">
            <a:avLst/>
          </a:prstGeom>
        </p:spPr>
      </p:pic>
    </p:spTree>
    <p:extLst>
      <p:ext uri="{BB962C8B-B14F-4D97-AF65-F5344CB8AC3E}">
        <p14:creationId xmlns:p14="http://schemas.microsoft.com/office/powerpoint/2010/main" val="4379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t>14/1/22</a:t>
            </a:fld>
            <a:endParaRPr lang="en-AU"/>
          </a:p>
        </p:txBody>
      </p:sp>
      <p:sp>
        <p:nvSpPr>
          <p:cNvPr id="3" name="Footer Placeholder 2"/>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6675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250074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t>14/1/22</a:t>
            </a:fld>
            <a:endParaRPr lang="en-AU"/>
          </a:p>
        </p:txBody>
      </p:sp>
      <p:sp>
        <p:nvSpPr>
          <p:cNvPr id="6" name="Footer Placeholder 5"/>
          <p:cNvSpPr>
            <a:spLocks noGrp="1"/>
          </p:cNvSpPr>
          <p:nvPr>
            <p:ph type="ftr" sz="quarter" idx="11"/>
          </p:nvPr>
        </p:nvSpPr>
        <p:spPr/>
        <p:txBody>
          <a:bodyPr/>
          <a:lstStyle/>
          <a:p>
            <a:r>
              <a:rPr lang="en-AU" dirty="0"/>
              <a:t>© Len Bass, Paul Clements, Rick </a:t>
            </a:r>
            <a:r>
              <a:rPr lang="en-AU" dirty="0" err="1"/>
              <a:t>Kazman</a:t>
            </a:r>
            <a:r>
              <a:rPr lang="en-AU" dirty="0"/>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t>‹#›</a:t>
            </a:fld>
            <a:endParaRPr lang="en-AU"/>
          </a:p>
        </p:txBody>
      </p:sp>
    </p:spTree>
    <p:extLst>
      <p:ext uri="{BB962C8B-B14F-4D97-AF65-F5344CB8AC3E}">
        <p14:creationId xmlns:p14="http://schemas.microsoft.com/office/powerpoint/2010/main" val="39904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8098"/>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t>14/1/22</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 Len Bass</a:t>
            </a:r>
            <a:r>
              <a:rPr lang="en-AU"/>
              <a:t>, Paul </a:t>
            </a:r>
            <a:r>
              <a:rPr lang="en-AU" dirty="0"/>
              <a:t>Clements, Rick </a:t>
            </a:r>
            <a:r>
              <a:rPr lang="en-AU" dirty="0" err="1"/>
              <a:t>Kazman</a:t>
            </a:r>
            <a:r>
              <a:rPr lang="en-AU" dirty="0"/>
              <a:t>, distributed under Creative Commons Attribution License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t>‹#›</a:t>
            </a:fld>
            <a:endParaRPr lang="en-AU"/>
          </a:p>
        </p:txBody>
      </p:sp>
    </p:spTree>
    <p:extLst>
      <p:ext uri="{BB962C8B-B14F-4D97-AF65-F5344CB8AC3E}">
        <p14:creationId xmlns:p14="http://schemas.microsoft.com/office/powerpoint/2010/main" val="370117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Chapter 6: Energy Efficiency</a:t>
            </a:r>
          </a:p>
        </p:txBody>
      </p:sp>
      <p:sp>
        <p:nvSpPr>
          <p:cNvPr id="3" name="Subtitle 2"/>
          <p:cNvSpPr>
            <a:spLocks noGrp="1"/>
          </p:cNvSpPr>
          <p:nvPr>
            <p:ph type="subTitle" idx="1"/>
          </p:nvPr>
        </p:nvSpPr>
        <p:spPr>
          <a:xfrm>
            <a:off x="1115616" y="3886200"/>
            <a:ext cx="6912768" cy="2351112"/>
          </a:xfrm>
        </p:spPr>
        <p:txBody>
          <a:bodyPr>
            <a:normAutofit fontScale="85000" lnSpcReduction="10000"/>
          </a:bodyPr>
          <a:lstStyle/>
          <a:p>
            <a:r>
              <a:rPr lang="en-US" i="1" dirty="0"/>
              <a:t>Energy is a bit like money: If you have a positive balance, you can distribute it in various ways, but according to the classical laws that were believed at the beginning of the century, you weren’t allowed to be overdrawn. </a:t>
            </a:r>
            <a:br>
              <a:rPr lang="en-US" i="1" dirty="0"/>
            </a:br>
            <a:r>
              <a:rPr lang="en-US" dirty="0"/>
              <a:t>—Stephen Hawking </a:t>
            </a:r>
          </a:p>
          <a:p>
            <a:endParaRPr lang="en-AU"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6353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Energy Efficiency Tactics</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7" name="Picture 6">
            <a:extLst>
              <a:ext uri="{FF2B5EF4-FFF2-40B4-BE49-F238E27FC236}">
                <a16:creationId xmlns:a16="http://schemas.microsoft.com/office/drawing/2014/main" id="{383A48EE-FB6C-144A-A01A-F0741357B6A8}"/>
              </a:ext>
            </a:extLst>
          </p:cNvPr>
          <p:cNvPicPr>
            <a:picLocks noChangeAspect="1"/>
          </p:cNvPicPr>
          <p:nvPr/>
        </p:nvPicPr>
        <p:blipFill rotWithShape="1">
          <a:blip r:embed="rId2"/>
          <a:srcRect l="10551" r="9433"/>
          <a:stretch/>
        </p:blipFill>
        <p:spPr>
          <a:xfrm>
            <a:off x="1403648" y="1831971"/>
            <a:ext cx="6552728" cy="3194058"/>
          </a:xfrm>
          <a:prstGeom prst="rect">
            <a:avLst/>
          </a:prstGeom>
        </p:spPr>
      </p:pic>
    </p:spTree>
    <p:extLst>
      <p:ext uri="{BB962C8B-B14F-4D97-AF65-F5344CB8AC3E}">
        <p14:creationId xmlns:p14="http://schemas.microsoft.com/office/powerpoint/2010/main" val="204298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Energy Efficiency Tactics</a:t>
            </a:r>
          </a:p>
        </p:txBody>
      </p:sp>
      <p:sp>
        <p:nvSpPr>
          <p:cNvPr id="4" name="Footer Placeholder 3"/>
          <p:cNvSpPr>
            <a:spLocks noGrp="1"/>
          </p:cNvSpPr>
          <p:nvPr>
            <p:ph type="ftr" sz="quarter" idx="11"/>
          </p:nvPr>
        </p:nvSpPr>
        <p:spPr>
          <a:xfrm>
            <a:off x="1403648" y="6448251"/>
            <a:ext cx="6336704" cy="365125"/>
          </a:xfrm>
        </p:spPr>
        <p:txBody>
          <a:bodyPr/>
          <a:lstStyle/>
          <a:p>
            <a:r>
              <a:rPr lang="en-AU" dirty="0"/>
              <a:t>© Len Bass, Paul Clements, Rick Kazman, distributed under Creative Commons Attribution License</a:t>
            </a:r>
          </a:p>
        </p:txBody>
      </p:sp>
      <p:pic>
        <p:nvPicPr>
          <p:cNvPr id="7" name="Picture 6">
            <a:extLst>
              <a:ext uri="{FF2B5EF4-FFF2-40B4-BE49-F238E27FC236}">
                <a16:creationId xmlns:a16="http://schemas.microsoft.com/office/drawing/2014/main" id="{F8C46698-D946-4641-BDCF-2299DEC755C6}"/>
              </a:ext>
            </a:extLst>
          </p:cNvPr>
          <p:cNvPicPr>
            <a:picLocks noChangeAspect="1"/>
          </p:cNvPicPr>
          <p:nvPr/>
        </p:nvPicPr>
        <p:blipFill>
          <a:blip r:embed="rId2"/>
          <a:stretch>
            <a:fillRect/>
          </a:stretch>
        </p:blipFill>
        <p:spPr>
          <a:xfrm>
            <a:off x="260350" y="1455850"/>
            <a:ext cx="8623300" cy="4965700"/>
          </a:xfrm>
          <a:prstGeom prst="rect">
            <a:avLst/>
          </a:prstGeom>
        </p:spPr>
      </p:pic>
    </p:spTree>
    <p:extLst>
      <p:ext uri="{BB962C8B-B14F-4D97-AF65-F5344CB8AC3E}">
        <p14:creationId xmlns:p14="http://schemas.microsoft.com/office/powerpoint/2010/main" val="426692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 Resources</a:t>
            </a:r>
          </a:p>
        </p:txBody>
      </p:sp>
      <p:sp>
        <p:nvSpPr>
          <p:cNvPr id="3" name="Content Placeholder 2"/>
          <p:cNvSpPr>
            <a:spLocks noGrp="1"/>
          </p:cNvSpPr>
          <p:nvPr>
            <p:ph idx="1"/>
          </p:nvPr>
        </p:nvSpPr>
        <p:spPr>
          <a:xfrm>
            <a:off x="457200" y="1268760"/>
            <a:ext cx="8229600" cy="5087590"/>
          </a:xfrm>
        </p:spPr>
        <p:txBody>
          <a:bodyPr>
            <a:normAutofit fontScale="77500" lnSpcReduction="20000"/>
          </a:bodyPr>
          <a:lstStyle/>
          <a:p>
            <a:pPr fontAlgn="auto"/>
            <a:r>
              <a:rPr lang="en-US" i="1" dirty="0"/>
              <a:t>Metering</a:t>
            </a:r>
            <a:r>
              <a:rPr lang="en-US" dirty="0"/>
              <a:t>. The metering tactic involves collecting data about the energy consumption of computational resources via a sensor infrastructure, in near real time. </a:t>
            </a:r>
          </a:p>
          <a:p>
            <a:r>
              <a:rPr lang="en-US" i="1" dirty="0"/>
              <a:t>Static classification</a:t>
            </a:r>
            <a:r>
              <a:rPr lang="en-US" dirty="0"/>
              <a:t>. Sometimes real-time data collection is infeasible. Static classification allows us to estimate energy consumption by cataloging the computing resources used and their known energy characteristics. These characteristics are available as benchmarks, or from manufacturers’ specifications.</a:t>
            </a:r>
          </a:p>
          <a:p>
            <a:r>
              <a:rPr lang="en-US" i="1" dirty="0"/>
              <a:t>Dynamic classification</a:t>
            </a:r>
            <a:r>
              <a:rPr lang="en-US" dirty="0"/>
              <a:t>. In cases where a static model of a computational resource is inadequate, a dynamic model might be required. Unlike static models, dynamic models estimate energy consumption based on knowledge of transient conditions such as workload.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71142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Allocate Resources</a:t>
            </a:r>
          </a:p>
        </p:txBody>
      </p:sp>
      <p:sp>
        <p:nvSpPr>
          <p:cNvPr id="3" name="Content Placeholder 2"/>
          <p:cNvSpPr>
            <a:spLocks noGrp="1"/>
          </p:cNvSpPr>
          <p:nvPr>
            <p:ph idx="1"/>
          </p:nvPr>
        </p:nvSpPr>
        <p:spPr>
          <a:xfrm>
            <a:off x="457200" y="1268760"/>
            <a:ext cx="8229600" cy="5087590"/>
          </a:xfrm>
        </p:spPr>
        <p:txBody>
          <a:bodyPr>
            <a:normAutofit fontScale="70000" lnSpcReduction="20000"/>
          </a:bodyPr>
          <a:lstStyle/>
          <a:p>
            <a:pPr fontAlgn="auto"/>
            <a:r>
              <a:rPr lang="en-US" i="1" dirty="0"/>
              <a:t>Reduce usage</a:t>
            </a:r>
            <a:r>
              <a:rPr lang="en-US" dirty="0"/>
              <a:t>. Usage can be reduced at the device level by device-specific activities such as reducing the refresh rate of a display or darkening the background. Removing or deactivating resources when demands no longer require them is another method for decreasing energy consumption. </a:t>
            </a:r>
          </a:p>
          <a:p>
            <a:pPr fontAlgn="auto"/>
            <a:r>
              <a:rPr lang="en-US" i="1" dirty="0"/>
              <a:t>Discovery</a:t>
            </a:r>
            <a:r>
              <a:rPr lang="en-US" dirty="0"/>
              <a:t>. As we will see in our discussion of Integrability (Chapter 7), a discovery service matches service requests with service providers. In the context of energy efficiency, this request could be annotated with energy information, allowing the requestor to choose a service provider based on its energy characteristics. </a:t>
            </a:r>
          </a:p>
          <a:p>
            <a:pPr fontAlgn="auto"/>
            <a:r>
              <a:rPr lang="en-US" i="1" dirty="0"/>
              <a:t>Schedule resources</a:t>
            </a:r>
            <a:r>
              <a:rPr lang="en-US" dirty="0"/>
              <a:t>. Scheduling is the allocation of tasks to computational resources. As we will see in our discussion of Performance (Chapter 9), the schedule resources tactic can increase performance. For energy, it can be used to manage energy usage, given task constraints and respecting task priorities.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02635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Resource Demand</a:t>
            </a:r>
          </a:p>
        </p:txBody>
      </p:sp>
      <p:sp>
        <p:nvSpPr>
          <p:cNvPr id="3" name="Content Placeholder 2"/>
          <p:cNvSpPr>
            <a:spLocks noGrp="1"/>
          </p:cNvSpPr>
          <p:nvPr>
            <p:ph idx="1"/>
          </p:nvPr>
        </p:nvSpPr>
        <p:spPr>
          <a:xfrm>
            <a:off x="457200" y="1268760"/>
            <a:ext cx="8229600" cy="5087590"/>
          </a:xfrm>
        </p:spPr>
        <p:txBody>
          <a:bodyPr>
            <a:normAutofit/>
          </a:bodyPr>
          <a:lstStyle/>
          <a:p>
            <a:r>
              <a:rPr lang="en-US" dirty="0"/>
              <a:t>This category of tactics is taken from the tactics characterization of Performance (Chapter 9). </a:t>
            </a:r>
          </a:p>
          <a:p>
            <a:pPr fontAlgn="auto"/>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77254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Energy Efficiency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4" name="Picture 13" descr="Table&#10;&#10;Description automatically generated">
            <a:extLst>
              <a:ext uri="{FF2B5EF4-FFF2-40B4-BE49-F238E27FC236}">
                <a16:creationId xmlns:a16="http://schemas.microsoft.com/office/drawing/2014/main" id="{66767D08-1D5B-7143-98D2-228B2E5B1C55}"/>
              </a:ext>
            </a:extLst>
          </p:cNvPr>
          <p:cNvPicPr>
            <a:picLocks noChangeAspect="1"/>
          </p:cNvPicPr>
          <p:nvPr/>
        </p:nvPicPr>
        <p:blipFill rotWithShape="1">
          <a:blip r:embed="rId2">
            <a:extLst>
              <a:ext uri="{28A0092B-C50C-407E-A947-70E740481C1C}">
                <a14:useLocalDpi xmlns:a14="http://schemas.microsoft.com/office/drawing/2010/main" val="0"/>
              </a:ext>
            </a:extLst>
          </a:blip>
          <a:srcRect b="-717"/>
          <a:stretch/>
        </p:blipFill>
        <p:spPr>
          <a:xfrm>
            <a:off x="611560" y="1196752"/>
            <a:ext cx="7837503" cy="3845654"/>
          </a:xfrm>
          <a:prstGeom prst="rect">
            <a:avLst/>
          </a:prstGeom>
        </p:spPr>
      </p:pic>
      <p:pic>
        <p:nvPicPr>
          <p:cNvPr id="15" name="Picture 14">
            <a:extLst>
              <a:ext uri="{FF2B5EF4-FFF2-40B4-BE49-F238E27FC236}">
                <a16:creationId xmlns:a16="http://schemas.microsoft.com/office/drawing/2014/main" id="{A40AAF1E-6F49-DD44-A7CD-D0270201AC35}"/>
              </a:ext>
            </a:extLst>
          </p:cNvPr>
          <p:cNvPicPr>
            <a:picLocks noChangeAspect="1"/>
          </p:cNvPicPr>
          <p:nvPr/>
        </p:nvPicPr>
        <p:blipFill>
          <a:blip r:embed="rId3"/>
          <a:stretch>
            <a:fillRect/>
          </a:stretch>
        </p:blipFill>
        <p:spPr>
          <a:xfrm>
            <a:off x="1591820" y="5042406"/>
            <a:ext cx="2836164" cy="1770970"/>
          </a:xfrm>
          <a:prstGeom prst="rect">
            <a:avLst/>
          </a:prstGeom>
        </p:spPr>
      </p:pic>
    </p:spTree>
    <p:extLst>
      <p:ext uri="{BB962C8B-B14F-4D97-AF65-F5344CB8AC3E}">
        <p14:creationId xmlns:p14="http://schemas.microsoft.com/office/powerpoint/2010/main" val="339350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Energy Efficiency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420E183F-6306-C440-9EFE-9885ABC47124}"/>
              </a:ext>
            </a:extLst>
          </p:cNvPr>
          <p:cNvPicPr>
            <a:picLocks noChangeAspect="1"/>
          </p:cNvPicPr>
          <p:nvPr/>
        </p:nvPicPr>
        <p:blipFill>
          <a:blip r:embed="rId2"/>
          <a:stretch>
            <a:fillRect/>
          </a:stretch>
        </p:blipFill>
        <p:spPr>
          <a:xfrm>
            <a:off x="971600" y="1316315"/>
            <a:ext cx="4167845" cy="5517232"/>
          </a:xfrm>
          <a:prstGeom prst="rect">
            <a:avLst/>
          </a:prstGeom>
        </p:spPr>
      </p:pic>
    </p:spTree>
    <p:extLst>
      <p:ext uri="{BB962C8B-B14F-4D97-AF65-F5344CB8AC3E}">
        <p14:creationId xmlns:p14="http://schemas.microsoft.com/office/powerpoint/2010/main" val="354998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BB5C-D1AA-5A4C-91CD-694191BB4F7A}"/>
              </a:ext>
            </a:extLst>
          </p:cNvPr>
          <p:cNvSpPr>
            <a:spLocks noGrp="1"/>
          </p:cNvSpPr>
          <p:nvPr>
            <p:ph type="title"/>
          </p:nvPr>
        </p:nvSpPr>
        <p:spPr/>
        <p:txBody>
          <a:bodyPr>
            <a:normAutofit fontScale="90000"/>
          </a:bodyPr>
          <a:lstStyle/>
          <a:p>
            <a:r>
              <a:rPr lang="en-US" dirty="0"/>
              <a:t>Tactics-Based Questionnaire for Energy Efficiency </a:t>
            </a:r>
          </a:p>
        </p:txBody>
      </p:sp>
      <p:sp>
        <p:nvSpPr>
          <p:cNvPr id="4" name="Footer Placeholder 3">
            <a:extLst>
              <a:ext uri="{FF2B5EF4-FFF2-40B4-BE49-F238E27FC236}">
                <a16:creationId xmlns:a16="http://schemas.microsoft.com/office/drawing/2014/main" id="{E4D8F574-AFEC-4A4C-A080-053FD41FEA8C}"/>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3" name="Picture 2">
            <a:extLst>
              <a:ext uri="{FF2B5EF4-FFF2-40B4-BE49-F238E27FC236}">
                <a16:creationId xmlns:a16="http://schemas.microsoft.com/office/drawing/2014/main" id="{6758429F-2579-9947-AA05-B02958B4F051}"/>
              </a:ext>
            </a:extLst>
          </p:cNvPr>
          <p:cNvPicPr>
            <a:picLocks noChangeAspect="1"/>
          </p:cNvPicPr>
          <p:nvPr/>
        </p:nvPicPr>
        <p:blipFill>
          <a:blip r:embed="rId2"/>
          <a:stretch>
            <a:fillRect/>
          </a:stretch>
        </p:blipFill>
        <p:spPr>
          <a:xfrm>
            <a:off x="946327" y="1509983"/>
            <a:ext cx="4273745" cy="1307129"/>
          </a:xfrm>
          <a:prstGeom prst="rect">
            <a:avLst/>
          </a:prstGeom>
        </p:spPr>
      </p:pic>
    </p:spTree>
    <p:extLst>
      <p:ext uri="{BB962C8B-B14F-4D97-AF65-F5344CB8AC3E}">
        <p14:creationId xmlns:p14="http://schemas.microsoft.com/office/powerpoint/2010/main" val="161957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Sensor Fusion Pattern for Energy Efficiency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lnSpcReduction="10000"/>
          </a:bodyPr>
          <a:lstStyle/>
          <a:p>
            <a:r>
              <a:rPr lang="en-US" dirty="0"/>
              <a:t>Mobile apps and IoT systems often collect data from their environment using multiple sensors. In this pattern, data from low-power sensors can be used to infer whether data needs to be collected from higher-power sensors. </a:t>
            </a:r>
          </a:p>
          <a:p>
            <a:r>
              <a:rPr lang="en-US" dirty="0"/>
              <a:t>A common example in the mobile phone context is using accelerometer data to assess if the user has moved and, if so, to update the GPS location.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64164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Sensor Fusion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Benefits: </a:t>
            </a:r>
          </a:p>
          <a:p>
            <a:pPr lvl="1"/>
            <a:r>
              <a:rPr lang="en-US" dirty="0"/>
              <a:t>The obvious benefit of this pattern is the ability to minimize the usage of more energy-intensive devices in an intelligent way rather than, for example, just reducing the frequency of sampling. </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46501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Outline</a:t>
            </a:r>
          </a:p>
        </p:txBody>
      </p:sp>
      <p:sp>
        <p:nvSpPr>
          <p:cNvPr id="3" name="Content Placeholder 2"/>
          <p:cNvSpPr>
            <a:spLocks noGrp="1"/>
          </p:cNvSpPr>
          <p:nvPr>
            <p:ph idx="1"/>
          </p:nvPr>
        </p:nvSpPr>
        <p:spPr/>
        <p:txBody>
          <a:bodyPr/>
          <a:lstStyle/>
          <a:p>
            <a:r>
              <a:rPr lang="en-US" sz="3200" b="0" i="0" u="none" strike="noStrike" kern="1200" baseline="0" dirty="0">
                <a:solidFill>
                  <a:schemeClr val="tx1"/>
                </a:solidFill>
                <a:latin typeface="+mn-lt"/>
                <a:ea typeface="+mn-ea"/>
                <a:cs typeface="+mn-cs"/>
              </a:rPr>
              <a:t>What is Energy Efficiency?</a:t>
            </a:r>
          </a:p>
          <a:p>
            <a:r>
              <a:rPr lang="en-US" sz="3200" b="0" i="0" u="none" strike="noStrike" kern="1200" baseline="0" dirty="0">
                <a:solidFill>
                  <a:schemeClr val="tx1"/>
                </a:solidFill>
                <a:latin typeface="+mn-lt"/>
                <a:ea typeface="+mn-ea"/>
                <a:cs typeface="+mn-cs"/>
              </a:rPr>
              <a:t>Energy Efficiency General Scenario</a:t>
            </a:r>
          </a:p>
          <a:p>
            <a:r>
              <a:rPr lang="en-US" sz="3200" b="0" i="0" u="none" strike="noStrike" kern="1200" baseline="0" dirty="0">
                <a:solidFill>
                  <a:schemeClr val="tx1"/>
                </a:solidFill>
                <a:latin typeface="+mn-lt"/>
                <a:ea typeface="+mn-ea"/>
                <a:cs typeface="+mn-cs"/>
              </a:rPr>
              <a:t>Tactics for Energy Efficiency</a:t>
            </a:r>
          </a:p>
          <a:p>
            <a:r>
              <a:rPr lang="en-US" dirty="0"/>
              <a:t>Tactics-Based Questionnaire for Energy Efficiency </a:t>
            </a:r>
          </a:p>
          <a:p>
            <a:r>
              <a:rPr lang="en-US" dirty="0"/>
              <a:t>Patterns for Energy Efficiency</a:t>
            </a:r>
          </a:p>
          <a:p>
            <a:r>
              <a:rPr lang="en-US" sz="3200" b="0" i="0" u="none" strike="noStrike" kern="1200" baseline="0" dirty="0">
                <a:solidFill>
                  <a:schemeClr val="tx1"/>
                </a:solidFill>
                <a:latin typeface="+mn-lt"/>
                <a:ea typeface="+mn-ea"/>
                <a:cs typeface="+mn-cs"/>
              </a:rPr>
              <a:t>Summary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9668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Sensor Fusion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fontScale="92500" lnSpcReduction="10000"/>
          </a:bodyPr>
          <a:lstStyle/>
          <a:p>
            <a:r>
              <a:rPr lang="en-US" dirty="0"/>
              <a:t>Tradeoffs: </a:t>
            </a:r>
          </a:p>
          <a:p>
            <a:pPr lvl="1"/>
            <a:r>
              <a:rPr lang="en-US" dirty="0"/>
              <a:t>Consulting and comparing multiple sensors adds up-front complexity. </a:t>
            </a:r>
            <a:endParaRPr lang="en-US" sz="400" dirty="0"/>
          </a:p>
          <a:p>
            <a:pPr lvl="1"/>
            <a:r>
              <a:rPr lang="en-US" dirty="0"/>
              <a:t>The higher-energy-consuming sensor will provide higher-quality data, albeit at the cost of increased power consumption. And it will provide this data more quickly, since using the more energy-intensive sensor alone takes less time than first consulting a secondary sensor. </a:t>
            </a:r>
            <a:endParaRPr lang="en-US" sz="400" dirty="0"/>
          </a:p>
          <a:p>
            <a:pPr lvl="1"/>
            <a:r>
              <a:rPr lang="en-US" dirty="0"/>
              <a:t>If the inference frequently results in accessing the higher-power sensor, this pattern could result in overall higher energy usage. </a:t>
            </a:r>
            <a:endParaRPr lang="en-US" sz="100" dirty="0"/>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26571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Kill Abnormal Tasks Pattern for Energy Efficiency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Mobile systems, because they are often executing apps of unknown provenance, may end up unknowingly running some exceptionally power-hungry apps. </a:t>
            </a:r>
          </a:p>
          <a:p>
            <a:r>
              <a:rPr lang="en-US" dirty="0"/>
              <a:t>This pattern provides a way to monitor the energy usage of such apps and to interrupt or kill energy-greedy operations.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11807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p:txBody>
          <a:bodyPr>
            <a:normAutofit fontScale="90000"/>
          </a:bodyPr>
          <a:lstStyle/>
          <a:p>
            <a:r>
              <a:rPr lang="en-US" dirty="0"/>
              <a:t>Kill Abnormal Tasks Pattern Benefits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r>
              <a:rPr lang="en-US" dirty="0"/>
              <a:t>This pattern provides a “fail-safe” option for managing the energy consumption of apps with unknown energy properties. </a:t>
            </a:r>
          </a:p>
          <a:p>
            <a:pPr marL="0" indent="0" fontAlgn="auto">
              <a:buNone/>
            </a:pPr>
            <a:endParaRPr lang="en-US" dirty="0"/>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87800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3033-65F7-0E42-863D-7A3C055E4B49}"/>
              </a:ext>
            </a:extLst>
          </p:cNvPr>
          <p:cNvSpPr>
            <a:spLocks noGrp="1"/>
          </p:cNvSpPr>
          <p:nvPr>
            <p:ph type="title"/>
          </p:nvPr>
        </p:nvSpPr>
        <p:spPr>
          <a:xfrm>
            <a:off x="971600" y="274638"/>
            <a:ext cx="7848872" cy="778098"/>
          </a:xfrm>
        </p:spPr>
        <p:txBody>
          <a:bodyPr>
            <a:normAutofit fontScale="90000"/>
          </a:bodyPr>
          <a:lstStyle/>
          <a:p>
            <a:r>
              <a:rPr lang="en-US" dirty="0"/>
              <a:t>Kill Abnormal Tasks Pattern Tradeoffs</a:t>
            </a:r>
          </a:p>
        </p:txBody>
      </p:sp>
      <p:sp>
        <p:nvSpPr>
          <p:cNvPr id="3" name="Content Placeholder 2">
            <a:extLst>
              <a:ext uri="{FF2B5EF4-FFF2-40B4-BE49-F238E27FC236}">
                <a16:creationId xmlns:a16="http://schemas.microsoft.com/office/drawing/2014/main" id="{7EC0D673-F563-E449-A3A8-CCC2F61A3CCB}"/>
              </a:ext>
            </a:extLst>
          </p:cNvPr>
          <p:cNvSpPr>
            <a:spLocks noGrp="1"/>
          </p:cNvSpPr>
          <p:nvPr>
            <p:ph idx="1"/>
          </p:nvPr>
        </p:nvSpPr>
        <p:spPr/>
        <p:txBody>
          <a:bodyPr>
            <a:normAutofit/>
          </a:bodyPr>
          <a:lstStyle/>
          <a:p>
            <a:pPr fontAlgn="auto"/>
            <a:r>
              <a:rPr lang="en-US" dirty="0"/>
              <a:t>Any monitoring process adds a small amount of overhead to system operations, which may affect performance and, to a small extent, energy usage. </a:t>
            </a:r>
          </a:p>
          <a:p>
            <a:pPr fontAlgn="auto"/>
            <a:r>
              <a:rPr lang="en-US" dirty="0"/>
              <a:t>The usability of this pattern needs to be considered. Killing energy-hungry tasks may be counter to the user’s intention. </a:t>
            </a:r>
          </a:p>
        </p:txBody>
      </p:sp>
      <p:sp>
        <p:nvSpPr>
          <p:cNvPr id="4" name="Footer Placeholder 3">
            <a:extLst>
              <a:ext uri="{FF2B5EF4-FFF2-40B4-BE49-F238E27FC236}">
                <a16:creationId xmlns:a16="http://schemas.microsoft.com/office/drawing/2014/main" id="{ED58A2F6-611E-7548-B979-6D74AF3E41A3}"/>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22569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fontScale="90000"/>
          </a:bodyPr>
          <a:lstStyle/>
          <a:p>
            <a:r>
              <a:rPr lang="en-US" dirty="0"/>
              <a:t>Power Monitor Pattern for Energy Efficiency </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r>
              <a:rPr lang="en-US" dirty="0"/>
              <a:t>The power monitor pattern monitors and manages system devices, minimizing the time during which they are active. </a:t>
            </a:r>
          </a:p>
          <a:p>
            <a:r>
              <a:rPr lang="en-US" dirty="0"/>
              <a:t>This pattern attempts to automatically disable devices and interfaces that are not being actively used by the application. </a:t>
            </a:r>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43370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Power Monitor Pattern Benefits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a:bodyPr>
          <a:lstStyle/>
          <a:p>
            <a:pPr fontAlgn="auto"/>
            <a:r>
              <a:rPr lang="en-US" dirty="0"/>
              <a:t>This pattern can allow for intelligent savings of power at little to no impact to the end user, assuming that the devices being shut down are truly not needed.</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79999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3601-B712-1E47-8565-88BAE8709054}"/>
              </a:ext>
            </a:extLst>
          </p:cNvPr>
          <p:cNvSpPr>
            <a:spLocks noGrp="1"/>
          </p:cNvSpPr>
          <p:nvPr>
            <p:ph type="title"/>
          </p:nvPr>
        </p:nvSpPr>
        <p:spPr/>
        <p:txBody>
          <a:bodyPr>
            <a:normAutofit/>
          </a:bodyPr>
          <a:lstStyle/>
          <a:p>
            <a:r>
              <a:rPr lang="en-US" dirty="0"/>
              <a:t>Power Monitor Pattern Tradeoffs</a:t>
            </a:r>
          </a:p>
        </p:txBody>
      </p:sp>
      <p:sp>
        <p:nvSpPr>
          <p:cNvPr id="3" name="Content Placeholder 2">
            <a:extLst>
              <a:ext uri="{FF2B5EF4-FFF2-40B4-BE49-F238E27FC236}">
                <a16:creationId xmlns:a16="http://schemas.microsoft.com/office/drawing/2014/main" id="{242401EB-5427-A444-8307-855859181596}"/>
              </a:ext>
            </a:extLst>
          </p:cNvPr>
          <p:cNvSpPr>
            <a:spLocks noGrp="1"/>
          </p:cNvSpPr>
          <p:nvPr>
            <p:ph idx="1"/>
          </p:nvPr>
        </p:nvSpPr>
        <p:spPr/>
        <p:txBody>
          <a:bodyPr>
            <a:normAutofit lnSpcReduction="10000"/>
          </a:bodyPr>
          <a:lstStyle/>
          <a:p>
            <a:pPr fontAlgn="auto"/>
            <a:r>
              <a:rPr lang="en-US" dirty="0"/>
              <a:t>Once a device has been switched off, switching it on adds some latency before it can respond, as compared with keeping it continually running. And, in some cases, the startup may be more energy expensive than a certain period of steady-state operation. </a:t>
            </a:r>
          </a:p>
          <a:p>
            <a:pPr fontAlgn="auto"/>
            <a:r>
              <a:rPr lang="en-US" dirty="0"/>
              <a:t>The power monitor needs to have knowledge of each device and its energy consumption characteristics, which adds up-front complexity to the design.</a:t>
            </a:r>
          </a:p>
          <a:p>
            <a:endParaRPr lang="en-US" dirty="0"/>
          </a:p>
        </p:txBody>
      </p:sp>
      <p:sp>
        <p:nvSpPr>
          <p:cNvPr id="4" name="Footer Placeholder 3">
            <a:extLst>
              <a:ext uri="{FF2B5EF4-FFF2-40B4-BE49-F238E27FC236}">
                <a16:creationId xmlns:a16="http://schemas.microsoft.com/office/drawing/2014/main" id="{791B1E29-3FCA-6548-BA37-37E0D1AE515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256517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i="1" dirty="0"/>
              <a:t>Energy Efficiency </a:t>
            </a:r>
            <a:r>
              <a:rPr lang="en-US" dirty="0"/>
              <a:t>is a relatively new QA for architects to manage. </a:t>
            </a:r>
          </a:p>
          <a:p>
            <a:r>
              <a:rPr lang="en-US" dirty="0"/>
              <a:t>But it can be managed in exactly the same way that we manage any other QA—by properly specifying energy scenarios, by paying attention to energy properties, and by designing with patterns and </a:t>
            </a:r>
            <a:r>
              <a:rPr lang="en-US"/>
              <a:t>tactics</a:t>
            </a:r>
            <a:r>
              <a:rPr lang="en-US" i="1"/>
              <a:t>.</a:t>
            </a:r>
            <a:endParaRPr lang="en-US" i="1"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209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Energy Efficiency?</a:t>
            </a:r>
          </a:p>
        </p:txBody>
      </p:sp>
      <p:sp>
        <p:nvSpPr>
          <p:cNvPr id="3" name="Content Placeholder 2"/>
          <p:cNvSpPr>
            <a:spLocks noGrp="1"/>
          </p:cNvSpPr>
          <p:nvPr>
            <p:ph idx="1"/>
          </p:nvPr>
        </p:nvSpPr>
        <p:spPr/>
        <p:txBody>
          <a:bodyPr>
            <a:normAutofit lnSpcReduction="10000"/>
          </a:bodyPr>
          <a:lstStyle/>
          <a:p>
            <a:r>
              <a:rPr lang="en-US" dirty="0"/>
              <a:t>Energy used by computers used to be free and unlimited—or at least that’s how we behaved. Architects rarely worried about energy consumption of software in the past. </a:t>
            </a:r>
          </a:p>
          <a:p>
            <a:r>
              <a:rPr lang="en-US" dirty="0"/>
              <a:t>But with the dominance of mobile devices, the increasing adoption of the IoT, and the ubiquity of cloud services, energy has become an issue that architects can no longer ignore. </a:t>
            </a:r>
          </a:p>
          <a:p>
            <a:r>
              <a:rPr lang="en-US" dirty="0"/>
              <a:t>The consumption of energy can be managed by the architect, as with any other QA.</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13817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31BE-C3BA-C045-9295-A4432A8AE19F}"/>
              </a:ext>
            </a:extLst>
          </p:cNvPr>
          <p:cNvSpPr>
            <a:spLocks noGrp="1"/>
          </p:cNvSpPr>
          <p:nvPr>
            <p:ph type="title"/>
          </p:nvPr>
        </p:nvSpPr>
        <p:spPr/>
        <p:txBody>
          <a:bodyPr/>
          <a:lstStyle/>
          <a:p>
            <a:r>
              <a:rPr lang="en-US" dirty="0"/>
              <a:t>Energy Efficiency Concerns</a:t>
            </a:r>
          </a:p>
        </p:txBody>
      </p:sp>
      <p:sp>
        <p:nvSpPr>
          <p:cNvPr id="3" name="Content Placeholder 2">
            <a:extLst>
              <a:ext uri="{FF2B5EF4-FFF2-40B4-BE49-F238E27FC236}">
                <a16:creationId xmlns:a16="http://schemas.microsoft.com/office/drawing/2014/main" id="{3B79A2B7-266F-6348-ABC9-FE530D432BBC}"/>
              </a:ext>
            </a:extLst>
          </p:cNvPr>
          <p:cNvSpPr>
            <a:spLocks noGrp="1"/>
          </p:cNvSpPr>
          <p:nvPr>
            <p:ph idx="1"/>
          </p:nvPr>
        </p:nvSpPr>
        <p:spPr/>
        <p:txBody>
          <a:bodyPr>
            <a:normAutofit fontScale="85000" lnSpcReduction="20000"/>
          </a:bodyPr>
          <a:lstStyle/>
          <a:p>
            <a:r>
              <a:rPr lang="en-US" dirty="0"/>
              <a:t>An architectural approach is necessary to gain control over </a:t>
            </a:r>
            <a:r>
              <a:rPr lang="en-US" i="1" dirty="0"/>
              <a:t>any </a:t>
            </a:r>
            <a:r>
              <a:rPr lang="en-US" dirty="0"/>
              <a:t>important system quality attribute, and energy efficiency is no different. If system-wide techniques for monitoring and managing energy are lacking, then developers are left to invent them on their own. </a:t>
            </a:r>
          </a:p>
          <a:p>
            <a:r>
              <a:rPr lang="en-US" dirty="0"/>
              <a:t>Most architects and developers are unaware of energy efficiency as a QA of concern, and hence do not know how to go about engineering and coding for it. </a:t>
            </a:r>
          </a:p>
          <a:p>
            <a:r>
              <a:rPr lang="en-US" dirty="0"/>
              <a:t>Most architects and developers lack suitable design concepts—models, patterns, tactics, and so forth—for designing for energy efficiency, as well as managing and monitoring it at runtime. </a:t>
            </a:r>
          </a:p>
          <a:p>
            <a:endParaRPr lang="en-US" dirty="0"/>
          </a:p>
        </p:txBody>
      </p:sp>
      <p:sp>
        <p:nvSpPr>
          <p:cNvPr id="4" name="Footer Placeholder 3">
            <a:extLst>
              <a:ext uri="{FF2B5EF4-FFF2-40B4-BE49-F238E27FC236}">
                <a16:creationId xmlns:a16="http://schemas.microsoft.com/office/drawing/2014/main" id="{6CF8A1C2-6B92-4A4D-8085-B9E873982217}"/>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34200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Energy Efficiency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8" name="Picture 7">
            <a:extLst>
              <a:ext uri="{FF2B5EF4-FFF2-40B4-BE49-F238E27FC236}">
                <a16:creationId xmlns:a16="http://schemas.microsoft.com/office/drawing/2014/main" id="{283C01DF-4250-8F4E-ABCF-46DF6B87EC0C}"/>
              </a:ext>
            </a:extLst>
          </p:cNvPr>
          <p:cNvPicPr>
            <a:picLocks noChangeAspect="1"/>
          </p:cNvPicPr>
          <p:nvPr/>
        </p:nvPicPr>
        <p:blipFill>
          <a:blip r:embed="rId2"/>
          <a:stretch>
            <a:fillRect/>
          </a:stretch>
        </p:blipFill>
        <p:spPr>
          <a:xfrm>
            <a:off x="251520" y="1503641"/>
            <a:ext cx="8640960" cy="3850718"/>
          </a:xfrm>
          <a:prstGeom prst="rect">
            <a:avLst/>
          </a:prstGeom>
        </p:spPr>
      </p:pic>
    </p:spTree>
    <p:extLst>
      <p:ext uri="{BB962C8B-B14F-4D97-AF65-F5344CB8AC3E}">
        <p14:creationId xmlns:p14="http://schemas.microsoft.com/office/powerpoint/2010/main" val="38002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Energy Efficiency General Scenario</a:t>
            </a:r>
          </a:p>
        </p:txBody>
      </p:sp>
      <p:sp>
        <p:nvSpPr>
          <p:cNvPr id="4" name="Footer Placeholder 3"/>
          <p:cNvSpPr>
            <a:spLocks noGrp="1"/>
          </p:cNvSpPr>
          <p:nvPr>
            <p:ph type="ftr" sz="quarter" idx="11"/>
          </p:nvPr>
        </p:nvSpPr>
        <p:spPr>
          <a:xfrm>
            <a:off x="1403648" y="6376243"/>
            <a:ext cx="6336704" cy="365125"/>
          </a:xfrm>
        </p:spPr>
        <p:txBody>
          <a:bodyPr/>
          <a:lstStyle/>
          <a:p>
            <a:r>
              <a:rPr lang="en-AU"/>
              <a:t>© Len Bass, Paul Clements, Rick Kazman, distributed under Creative Commons Attribution License</a:t>
            </a:r>
            <a:endParaRPr lang="en-AU" dirty="0"/>
          </a:p>
        </p:txBody>
      </p:sp>
      <p:pic>
        <p:nvPicPr>
          <p:cNvPr id="9" name="Picture 8">
            <a:extLst>
              <a:ext uri="{FF2B5EF4-FFF2-40B4-BE49-F238E27FC236}">
                <a16:creationId xmlns:a16="http://schemas.microsoft.com/office/drawing/2014/main" id="{061DFCDD-6620-6646-BF9A-BFC269E77ECD}"/>
              </a:ext>
            </a:extLst>
          </p:cNvPr>
          <p:cNvPicPr>
            <a:picLocks noChangeAspect="1"/>
          </p:cNvPicPr>
          <p:nvPr/>
        </p:nvPicPr>
        <p:blipFill>
          <a:blip r:embed="rId2"/>
          <a:stretch>
            <a:fillRect/>
          </a:stretch>
        </p:blipFill>
        <p:spPr>
          <a:xfrm>
            <a:off x="251520" y="1556792"/>
            <a:ext cx="8640960" cy="4443704"/>
          </a:xfrm>
          <a:prstGeom prst="rect">
            <a:avLst/>
          </a:prstGeom>
        </p:spPr>
      </p:pic>
    </p:spTree>
    <p:extLst>
      <p:ext uri="{BB962C8B-B14F-4D97-AF65-F5344CB8AC3E}">
        <p14:creationId xmlns:p14="http://schemas.microsoft.com/office/powerpoint/2010/main" val="10259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Energy Efficiency Scenario</a:t>
            </a:r>
          </a:p>
        </p:txBody>
      </p:sp>
      <p:sp>
        <p:nvSpPr>
          <p:cNvPr id="3" name="Content Placeholder 2"/>
          <p:cNvSpPr>
            <a:spLocks noGrp="1"/>
          </p:cNvSpPr>
          <p:nvPr>
            <p:ph idx="1"/>
          </p:nvPr>
        </p:nvSpPr>
        <p:spPr/>
        <p:txBody>
          <a:bodyPr>
            <a:normAutofit/>
          </a:bodyPr>
          <a:lstStyle/>
          <a:p>
            <a:r>
              <a:rPr lang="en-US" i="1" dirty="0"/>
              <a:t>A manager wants to save energy at runtime by deallocating unused resources at non-peak periods. The system deallocates resources while maintaining worst-case latency of 2 seconds on database queries, saving on average 50 percent of the total energy required.</a:t>
            </a:r>
            <a:r>
              <a:rPr lang="en-US" dirty="0"/>
              <a:t> </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14703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Concrete Energy Efficiency Scenario</a:t>
            </a:r>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10" name="Picture 9">
            <a:extLst>
              <a:ext uri="{FF2B5EF4-FFF2-40B4-BE49-F238E27FC236}">
                <a16:creationId xmlns:a16="http://schemas.microsoft.com/office/drawing/2014/main" id="{A5B7FF8F-6C49-D441-873D-14D67DCE7AFD}"/>
              </a:ext>
            </a:extLst>
          </p:cNvPr>
          <p:cNvPicPr>
            <a:picLocks noChangeAspect="1"/>
          </p:cNvPicPr>
          <p:nvPr/>
        </p:nvPicPr>
        <p:blipFill>
          <a:blip r:embed="rId2"/>
          <a:stretch>
            <a:fillRect/>
          </a:stretch>
        </p:blipFill>
        <p:spPr>
          <a:xfrm>
            <a:off x="179512" y="1844824"/>
            <a:ext cx="8774466" cy="3355596"/>
          </a:xfrm>
          <a:prstGeom prst="rect">
            <a:avLst/>
          </a:prstGeom>
        </p:spPr>
      </p:pic>
    </p:spTree>
    <p:extLst>
      <p:ext uri="{BB962C8B-B14F-4D97-AF65-F5344CB8AC3E}">
        <p14:creationId xmlns:p14="http://schemas.microsoft.com/office/powerpoint/2010/main" val="11294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Energy Efficiency Tactics</a:t>
            </a:r>
          </a:p>
        </p:txBody>
      </p:sp>
      <p:sp>
        <p:nvSpPr>
          <p:cNvPr id="3" name="Content Placeholder 2"/>
          <p:cNvSpPr>
            <a:spLocks noGrp="1"/>
          </p:cNvSpPr>
          <p:nvPr>
            <p:ph idx="1"/>
          </p:nvPr>
        </p:nvSpPr>
        <p:spPr/>
        <p:txBody>
          <a:bodyPr>
            <a:normAutofit/>
          </a:bodyPr>
          <a:lstStyle/>
          <a:p>
            <a:r>
              <a:rPr lang="en-US" dirty="0"/>
              <a:t>An energy efficiency scenario is catalyzed by the desire to conserve or manage energy while still providing the required functionality. </a:t>
            </a:r>
          </a:p>
          <a:p>
            <a:r>
              <a:rPr lang="en-US" dirty="0"/>
              <a:t>This scenario is successful if the energy responses are achieved within acceptable time, cost, and quality constraints. </a:t>
            </a:r>
          </a:p>
          <a:p>
            <a:endParaRPr lang="en-US" dirty="0"/>
          </a:p>
        </p:txBody>
      </p:sp>
      <p:sp>
        <p:nvSpPr>
          <p:cNvPr id="4" name="Footer Placeholder 3"/>
          <p:cNvSpPr>
            <a:spLocks noGrp="1"/>
          </p:cNvSpPr>
          <p:nvPr>
            <p:ph type="ftr" sz="quarter" idx="11"/>
          </p:nvPr>
        </p:nvSpPr>
        <p:spPr/>
        <p:txBody>
          <a:bodyPr/>
          <a:lstStyle/>
          <a:p>
            <a:r>
              <a:rPr lang="en-AU"/>
              <a:t>© Len Bass, Paul Clements, Rick Kazman, distributed under Creative Commons Attribution License</a:t>
            </a:r>
            <a:endParaRPr lang="en-AU" dirty="0"/>
          </a:p>
        </p:txBody>
      </p:sp>
    </p:spTree>
    <p:extLst>
      <p:ext uri="{BB962C8B-B14F-4D97-AF65-F5344CB8AC3E}">
        <p14:creationId xmlns:p14="http://schemas.microsoft.com/office/powerpoint/2010/main" val="377835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23662</TotalTime>
  <Words>1655</Words>
  <Application>Microsoft Macintosh PowerPoint</Application>
  <PresentationFormat>On-screen Show (4:3)</PresentationFormat>
  <Paragraphs>98</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Chapter 6: Energy Efficiency</vt:lpstr>
      <vt:lpstr>Chapter Outline</vt:lpstr>
      <vt:lpstr>What is Energy Efficiency?</vt:lpstr>
      <vt:lpstr>Energy Efficiency Concerns</vt:lpstr>
      <vt:lpstr>Energy Efficiency General Scenario</vt:lpstr>
      <vt:lpstr>Energy Efficiency General Scenario</vt:lpstr>
      <vt:lpstr>Sample Concrete Energy Efficiency Scenario</vt:lpstr>
      <vt:lpstr>Sample Concrete Energy Efficiency Scenario</vt:lpstr>
      <vt:lpstr>Goal of Energy Efficiency Tactics</vt:lpstr>
      <vt:lpstr>Goal of Energy Efficiency Tactics</vt:lpstr>
      <vt:lpstr>Energy Efficiency Tactics</vt:lpstr>
      <vt:lpstr>Monitor Resources</vt:lpstr>
      <vt:lpstr>Allocate Resources</vt:lpstr>
      <vt:lpstr>Reduce Resource Demand</vt:lpstr>
      <vt:lpstr>Tactics-Based Questionnaire for Energy Efficiency </vt:lpstr>
      <vt:lpstr>Tactics-Based Questionnaire for Energy Efficiency </vt:lpstr>
      <vt:lpstr>Tactics-Based Questionnaire for Energy Efficiency </vt:lpstr>
      <vt:lpstr>Sensor Fusion Pattern for Energy Efficiency </vt:lpstr>
      <vt:lpstr>Sensor Fusion Pattern Benefits</vt:lpstr>
      <vt:lpstr>Sensor Fusion Pattern Tradeoffs</vt:lpstr>
      <vt:lpstr>Kill Abnormal Tasks Pattern for Energy Efficiency </vt:lpstr>
      <vt:lpstr>Kill Abnormal Tasks Pattern Benefits</vt:lpstr>
      <vt:lpstr>Kill Abnormal Tasks Pattern Tradeoffs</vt:lpstr>
      <vt:lpstr>Power Monitor Pattern for Energy Efficiency </vt:lpstr>
      <vt:lpstr>Power Monitor Pattern Benefits</vt:lpstr>
      <vt:lpstr>Power Monitor Pattern Tradeoffs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Bass, Clements, Kazman</dc:creator>
  <cp:keywords/>
  <dc:description/>
  <cp:lastModifiedBy>Rick Kazman</cp:lastModifiedBy>
  <cp:revision>52</cp:revision>
  <dcterms:created xsi:type="dcterms:W3CDTF">2012-04-18T22:57:58Z</dcterms:created>
  <dcterms:modified xsi:type="dcterms:W3CDTF">2022-01-14T20:03:36Z</dcterms:modified>
  <cp:category/>
</cp:coreProperties>
</file>